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regular.fntdata"/><Relationship Id="rId25" Type="http://schemas.openxmlformats.org/officeDocument/2006/relationships/font" Target="fonts/Robo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283f78d6fa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283f78d6fa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 is Sunset, Title font size is 24, axis title font size is 14, axis value font size is 12, legend text font size is 14, all are set to bold.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283f78d6fa_5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283f78d6fa_5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 is Sunset, Title font size is 24, axis title font size is 14, axis value font size is 12, legend text font size is 14, all are set to bold.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83f78d6f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283f78d6f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83f78d6fa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283f78d6fa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283f78d6fa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283f78d6fa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83f78d6f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283f78d6f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283f78d6fa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283f78d6fa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283f78d6f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283f78d6f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format: Format &gt; Bullets and numbering &gt; First option</a:t>
            </a:r>
            <a:endParaRPr/>
          </a:p>
          <a:p>
            <a:pPr indent="0" lvl="0" marL="0" rtl="0" algn="l">
              <a:spcBef>
                <a:spcPts val="0"/>
              </a:spcBef>
              <a:spcAft>
                <a:spcPts val="0"/>
              </a:spcAft>
              <a:buNone/>
            </a:pPr>
            <a:r>
              <a:rPr lang="en"/>
              <a:t>Name font color: dark orange 1</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283f78d6fa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283f78d6fa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Bullet format: Format &gt; Bullets and numbering &gt; First option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Name font color: dark orange 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83f78d6fa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283f78d6fa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283f78d6fa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283f78d6fa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283f78d6fa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283f78d6fa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283f78d6fa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283f78d6fa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show the JSON files, since it won’t fit here.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283f78d6f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283f78d6f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283f78d6fa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283f78d6fa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4.png"/><Relationship Id="rId10"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statista.com/statistics/1111233/payment-method-usage-transaction-volume-share-worldwid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Revature P2 Presentation</a:t>
            </a:r>
            <a:endParaRPr/>
          </a:p>
        </p:txBody>
      </p:sp>
      <p:sp>
        <p:nvSpPr>
          <p:cNvPr id="65" name="Google Shape;65;p13"/>
          <p:cNvSpPr txBox="1"/>
          <p:nvPr>
            <p:ph idx="1" type="subTitle"/>
          </p:nvPr>
        </p:nvSpPr>
        <p:spPr>
          <a:xfrm>
            <a:off x="311700" y="1188900"/>
            <a:ext cx="4494900" cy="166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rPr>
              <a:t>Eric Hom | Harish Kandaswamy | Miguel Pena</a:t>
            </a:r>
            <a:endParaRPr b="1">
              <a:solidFill>
                <a:srgbClr val="000000"/>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rPr lang="en">
                <a:solidFill>
                  <a:srgbClr val="000000"/>
                </a:solidFill>
              </a:rPr>
              <a:t>January 2025</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 - Product Popularity</a:t>
            </a:r>
            <a:endParaRPr/>
          </a:p>
        </p:txBody>
      </p:sp>
      <p:sp>
        <p:nvSpPr>
          <p:cNvPr id="127" name="Google Shape;127;p22"/>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Miguel</a:t>
            </a:r>
            <a:endParaRPr sz="900">
              <a:solidFill>
                <a:srgbClr val="E69138"/>
              </a:solidFill>
            </a:endParaRPr>
          </a:p>
        </p:txBody>
      </p:sp>
      <p:pic>
        <p:nvPicPr>
          <p:cNvPr id="128" name="Google Shape;128;p22"/>
          <p:cNvPicPr preferRelativeResize="0"/>
          <p:nvPr/>
        </p:nvPicPr>
        <p:blipFill rotWithShape="1">
          <a:blip r:embed="rId3">
            <a:alphaModFix/>
          </a:blip>
          <a:srcRect b="89" l="0" r="0" t="99"/>
          <a:stretch/>
        </p:blipFill>
        <p:spPr>
          <a:xfrm>
            <a:off x="1132587" y="1291725"/>
            <a:ext cx="6878830" cy="3851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 - Product Popularity by Country</a:t>
            </a:r>
            <a:endParaRPr/>
          </a:p>
        </p:txBody>
      </p:sp>
      <p:sp>
        <p:nvSpPr>
          <p:cNvPr id="134" name="Google Shape;134;p23"/>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Miguel</a:t>
            </a:r>
            <a:endParaRPr sz="900">
              <a:solidFill>
                <a:srgbClr val="E69138"/>
              </a:solidFill>
            </a:endParaRPr>
          </a:p>
        </p:txBody>
      </p:sp>
      <p:pic>
        <p:nvPicPr>
          <p:cNvPr id="135" name="Google Shape;135;p23"/>
          <p:cNvPicPr preferRelativeResize="0"/>
          <p:nvPr/>
        </p:nvPicPr>
        <p:blipFill rotWithShape="1">
          <a:blip r:embed="rId3">
            <a:alphaModFix/>
          </a:blip>
          <a:srcRect b="49" l="0" r="0" t="49"/>
          <a:stretch/>
        </p:blipFill>
        <p:spPr>
          <a:xfrm>
            <a:off x="1149757" y="1284350"/>
            <a:ext cx="6883494" cy="3859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 Top Selling Categories</a:t>
            </a:r>
            <a:endParaRPr/>
          </a:p>
        </p:txBody>
      </p:sp>
      <p:sp>
        <p:nvSpPr>
          <p:cNvPr id="141" name="Google Shape;141;p24"/>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Eric</a:t>
            </a:r>
            <a:endParaRPr sz="900">
              <a:solidFill>
                <a:srgbClr val="E69138"/>
              </a:solidFill>
            </a:endParaRPr>
          </a:p>
        </p:txBody>
      </p:sp>
      <p:pic>
        <p:nvPicPr>
          <p:cNvPr id="142" name="Google Shape;142;p24"/>
          <p:cNvPicPr preferRelativeResize="0"/>
          <p:nvPr/>
        </p:nvPicPr>
        <p:blipFill>
          <a:blip r:embed="rId3">
            <a:alphaModFix/>
          </a:blip>
          <a:stretch>
            <a:fillRect/>
          </a:stretch>
        </p:blipFill>
        <p:spPr>
          <a:xfrm>
            <a:off x="152400" y="1367275"/>
            <a:ext cx="3107673" cy="2122625"/>
          </a:xfrm>
          <a:prstGeom prst="rect">
            <a:avLst/>
          </a:prstGeom>
          <a:noFill/>
          <a:ln>
            <a:noFill/>
          </a:ln>
        </p:spPr>
      </p:pic>
      <p:pic>
        <p:nvPicPr>
          <p:cNvPr id="143" name="Google Shape;143;p24"/>
          <p:cNvPicPr preferRelativeResize="0"/>
          <p:nvPr/>
        </p:nvPicPr>
        <p:blipFill>
          <a:blip r:embed="rId4">
            <a:alphaModFix/>
          </a:blip>
          <a:stretch>
            <a:fillRect/>
          </a:stretch>
        </p:blipFill>
        <p:spPr>
          <a:xfrm>
            <a:off x="97300" y="3841500"/>
            <a:ext cx="1528875" cy="903425"/>
          </a:xfrm>
          <a:prstGeom prst="rect">
            <a:avLst/>
          </a:prstGeom>
          <a:noFill/>
          <a:ln>
            <a:noFill/>
          </a:ln>
        </p:spPr>
      </p:pic>
      <p:pic>
        <p:nvPicPr>
          <p:cNvPr id="144" name="Google Shape;144;p24"/>
          <p:cNvPicPr preferRelativeResize="0"/>
          <p:nvPr/>
        </p:nvPicPr>
        <p:blipFill>
          <a:blip r:embed="rId5">
            <a:alphaModFix/>
          </a:blip>
          <a:stretch>
            <a:fillRect/>
          </a:stretch>
        </p:blipFill>
        <p:spPr>
          <a:xfrm>
            <a:off x="1788849" y="3489911"/>
            <a:ext cx="1713250" cy="1373651"/>
          </a:xfrm>
          <a:prstGeom prst="rect">
            <a:avLst/>
          </a:prstGeom>
          <a:noFill/>
          <a:ln>
            <a:noFill/>
          </a:ln>
        </p:spPr>
      </p:pic>
      <p:pic>
        <p:nvPicPr>
          <p:cNvPr id="145" name="Google Shape;145;p24"/>
          <p:cNvPicPr preferRelativeResize="0"/>
          <p:nvPr/>
        </p:nvPicPr>
        <p:blipFill>
          <a:blip r:embed="rId6">
            <a:alphaModFix/>
          </a:blip>
          <a:stretch>
            <a:fillRect/>
          </a:stretch>
        </p:blipFill>
        <p:spPr>
          <a:xfrm>
            <a:off x="3578175" y="1631225"/>
            <a:ext cx="5479226" cy="29417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 Transactions</a:t>
            </a:r>
            <a:endParaRPr/>
          </a:p>
        </p:txBody>
      </p:sp>
      <p:sp>
        <p:nvSpPr>
          <p:cNvPr id="151" name="Google Shape;151;p25"/>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Eric</a:t>
            </a:r>
            <a:endParaRPr sz="900">
              <a:solidFill>
                <a:srgbClr val="E69138"/>
              </a:solidFill>
            </a:endParaRPr>
          </a:p>
        </p:txBody>
      </p:sp>
      <p:pic>
        <p:nvPicPr>
          <p:cNvPr id="152" name="Google Shape;152;p25"/>
          <p:cNvPicPr preferRelativeResize="0"/>
          <p:nvPr/>
        </p:nvPicPr>
        <p:blipFill>
          <a:blip r:embed="rId3">
            <a:alphaModFix/>
          </a:blip>
          <a:stretch>
            <a:fillRect/>
          </a:stretch>
        </p:blipFill>
        <p:spPr>
          <a:xfrm>
            <a:off x="4057666" y="2164775"/>
            <a:ext cx="1816520" cy="509082"/>
          </a:xfrm>
          <a:prstGeom prst="rect">
            <a:avLst/>
          </a:prstGeom>
          <a:noFill/>
          <a:ln>
            <a:noFill/>
          </a:ln>
        </p:spPr>
      </p:pic>
      <p:pic>
        <p:nvPicPr>
          <p:cNvPr id="153" name="Google Shape;153;p25"/>
          <p:cNvPicPr preferRelativeResize="0"/>
          <p:nvPr/>
        </p:nvPicPr>
        <p:blipFill>
          <a:blip r:embed="rId4">
            <a:alphaModFix/>
          </a:blip>
          <a:stretch>
            <a:fillRect/>
          </a:stretch>
        </p:blipFill>
        <p:spPr>
          <a:xfrm>
            <a:off x="4057666" y="2620935"/>
            <a:ext cx="1885609" cy="453401"/>
          </a:xfrm>
          <a:prstGeom prst="rect">
            <a:avLst/>
          </a:prstGeom>
          <a:noFill/>
          <a:ln>
            <a:noFill/>
          </a:ln>
        </p:spPr>
      </p:pic>
      <p:pic>
        <p:nvPicPr>
          <p:cNvPr id="154" name="Google Shape;154;p25"/>
          <p:cNvPicPr preferRelativeResize="0"/>
          <p:nvPr/>
        </p:nvPicPr>
        <p:blipFill>
          <a:blip r:embed="rId5">
            <a:alphaModFix/>
          </a:blip>
          <a:stretch>
            <a:fillRect/>
          </a:stretch>
        </p:blipFill>
        <p:spPr>
          <a:xfrm>
            <a:off x="4092212" y="3074340"/>
            <a:ext cx="1816520" cy="433679"/>
          </a:xfrm>
          <a:prstGeom prst="rect">
            <a:avLst/>
          </a:prstGeom>
          <a:noFill/>
          <a:ln>
            <a:noFill/>
          </a:ln>
        </p:spPr>
      </p:pic>
      <p:pic>
        <p:nvPicPr>
          <p:cNvPr id="155" name="Google Shape;155;p25"/>
          <p:cNvPicPr preferRelativeResize="0"/>
          <p:nvPr/>
        </p:nvPicPr>
        <p:blipFill>
          <a:blip r:embed="rId6">
            <a:alphaModFix/>
          </a:blip>
          <a:stretch>
            <a:fillRect/>
          </a:stretch>
        </p:blipFill>
        <p:spPr>
          <a:xfrm>
            <a:off x="4057666" y="3508022"/>
            <a:ext cx="1851065" cy="403774"/>
          </a:xfrm>
          <a:prstGeom prst="rect">
            <a:avLst/>
          </a:prstGeom>
          <a:noFill/>
          <a:ln>
            <a:noFill/>
          </a:ln>
        </p:spPr>
      </p:pic>
      <p:pic>
        <p:nvPicPr>
          <p:cNvPr id="156" name="Google Shape;156;p25"/>
          <p:cNvPicPr preferRelativeResize="0"/>
          <p:nvPr/>
        </p:nvPicPr>
        <p:blipFill>
          <a:blip r:embed="rId7">
            <a:alphaModFix/>
          </a:blip>
          <a:stretch>
            <a:fillRect/>
          </a:stretch>
        </p:blipFill>
        <p:spPr>
          <a:xfrm>
            <a:off x="4049550" y="3908507"/>
            <a:ext cx="1867290" cy="403768"/>
          </a:xfrm>
          <a:prstGeom prst="rect">
            <a:avLst/>
          </a:prstGeom>
          <a:noFill/>
          <a:ln>
            <a:noFill/>
          </a:ln>
        </p:spPr>
      </p:pic>
      <p:pic>
        <p:nvPicPr>
          <p:cNvPr id="157" name="Google Shape;157;p25"/>
          <p:cNvPicPr preferRelativeResize="0"/>
          <p:nvPr/>
        </p:nvPicPr>
        <p:blipFill>
          <a:blip r:embed="rId8">
            <a:alphaModFix/>
          </a:blip>
          <a:stretch>
            <a:fillRect/>
          </a:stretch>
        </p:blipFill>
        <p:spPr>
          <a:xfrm>
            <a:off x="152400" y="1277025"/>
            <a:ext cx="3848783" cy="3714075"/>
          </a:xfrm>
          <a:prstGeom prst="rect">
            <a:avLst/>
          </a:prstGeom>
          <a:noFill/>
          <a:ln>
            <a:noFill/>
          </a:ln>
        </p:spPr>
      </p:pic>
      <p:pic>
        <p:nvPicPr>
          <p:cNvPr id="158" name="Google Shape;158;p25"/>
          <p:cNvPicPr preferRelativeResize="0"/>
          <p:nvPr/>
        </p:nvPicPr>
        <p:blipFill>
          <a:blip r:embed="rId9">
            <a:alphaModFix/>
          </a:blip>
          <a:stretch>
            <a:fillRect/>
          </a:stretch>
        </p:blipFill>
        <p:spPr>
          <a:xfrm>
            <a:off x="6747527" y="3460775"/>
            <a:ext cx="1613250" cy="1193000"/>
          </a:xfrm>
          <a:prstGeom prst="rect">
            <a:avLst/>
          </a:prstGeom>
          <a:noFill/>
          <a:ln>
            <a:noFill/>
          </a:ln>
        </p:spPr>
      </p:pic>
      <p:pic>
        <p:nvPicPr>
          <p:cNvPr id="159" name="Google Shape;159;p25"/>
          <p:cNvPicPr preferRelativeResize="0"/>
          <p:nvPr/>
        </p:nvPicPr>
        <p:blipFill>
          <a:blip r:embed="rId10">
            <a:alphaModFix/>
          </a:blip>
          <a:stretch>
            <a:fillRect/>
          </a:stretch>
        </p:blipFill>
        <p:spPr>
          <a:xfrm>
            <a:off x="6052875" y="1352562"/>
            <a:ext cx="3002550" cy="2041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 Transactions</a:t>
            </a:r>
            <a:endParaRPr/>
          </a:p>
        </p:txBody>
      </p:sp>
      <p:sp>
        <p:nvSpPr>
          <p:cNvPr id="165" name="Google Shape;165;p26"/>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Eric</a:t>
            </a:r>
            <a:endParaRPr sz="900">
              <a:solidFill>
                <a:srgbClr val="E69138"/>
              </a:solidFill>
            </a:endParaRPr>
          </a:p>
        </p:txBody>
      </p:sp>
      <p:pic>
        <p:nvPicPr>
          <p:cNvPr id="166" name="Google Shape;166;p26"/>
          <p:cNvPicPr preferRelativeResize="0"/>
          <p:nvPr/>
        </p:nvPicPr>
        <p:blipFill rotWithShape="1">
          <a:blip r:embed="rId3">
            <a:alphaModFix/>
          </a:blip>
          <a:srcRect b="0" l="0" r="4897" t="497"/>
          <a:stretch/>
        </p:blipFill>
        <p:spPr>
          <a:xfrm>
            <a:off x="113600" y="1367275"/>
            <a:ext cx="5554175" cy="3576426"/>
          </a:xfrm>
          <a:prstGeom prst="rect">
            <a:avLst/>
          </a:prstGeom>
          <a:noFill/>
          <a:ln>
            <a:noFill/>
          </a:ln>
        </p:spPr>
      </p:pic>
      <p:pic>
        <p:nvPicPr>
          <p:cNvPr id="167" name="Google Shape;167;p26"/>
          <p:cNvPicPr preferRelativeResize="0"/>
          <p:nvPr/>
        </p:nvPicPr>
        <p:blipFill>
          <a:blip r:embed="rId4">
            <a:alphaModFix/>
          </a:blip>
          <a:stretch>
            <a:fillRect/>
          </a:stretch>
        </p:blipFill>
        <p:spPr>
          <a:xfrm>
            <a:off x="3839250" y="3970750"/>
            <a:ext cx="1828525" cy="1114625"/>
          </a:xfrm>
          <a:prstGeom prst="rect">
            <a:avLst/>
          </a:prstGeom>
          <a:noFill/>
          <a:ln>
            <a:noFill/>
          </a:ln>
        </p:spPr>
      </p:pic>
      <p:pic>
        <p:nvPicPr>
          <p:cNvPr id="168" name="Google Shape;168;p26"/>
          <p:cNvPicPr preferRelativeResize="0"/>
          <p:nvPr/>
        </p:nvPicPr>
        <p:blipFill>
          <a:blip r:embed="rId5">
            <a:alphaModFix/>
          </a:blip>
          <a:stretch>
            <a:fillRect/>
          </a:stretch>
        </p:blipFill>
        <p:spPr>
          <a:xfrm>
            <a:off x="5667775" y="1405528"/>
            <a:ext cx="3297851" cy="1812700"/>
          </a:xfrm>
          <a:prstGeom prst="rect">
            <a:avLst/>
          </a:prstGeom>
          <a:noFill/>
          <a:ln>
            <a:noFill/>
          </a:ln>
        </p:spPr>
      </p:pic>
      <p:pic>
        <p:nvPicPr>
          <p:cNvPr id="169" name="Google Shape;169;p26"/>
          <p:cNvPicPr preferRelativeResize="0"/>
          <p:nvPr/>
        </p:nvPicPr>
        <p:blipFill>
          <a:blip r:embed="rId6">
            <a:alphaModFix/>
          </a:blip>
          <a:stretch>
            <a:fillRect/>
          </a:stretch>
        </p:blipFill>
        <p:spPr>
          <a:xfrm>
            <a:off x="7711725" y="2660825"/>
            <a:ext cx="1253900" cy="470800"/>
          </a:xfrm>
          <a:prstGeom prst="rect">
            <a:avLst/>
          </a:prstGeom>
          <a:noFill/>
          <a:ln>
            <a:noFill/>
          </a:ln>
        </p:spPr>
      </p:pic>
      <p:pic>
        <p:nvPicPr>
          <p:cNvPr id="170" name="Google Shape;170;p26"/>
          <p:cNvPicPr preferRelativeResize="0"/>
          <p:nvPr/>
        </p:nvPicPr>
        <p:blipFill>
          <a:blip r:embed="rId7">
            <a:alphaModFix/>
          </a:blip>
          <a:stretch>
            <a:fillRect/>
          </a:stretch>
        </p:blipFill>
        <p:spPr>
          <a:xfrm>
            <a:off x="5875275" y="3218225"/>
            <a:ext cx="2809727" cy="1867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 Popular Locations</a:t>
            </a:r>
            <a:endParaRPr/>
          </a:p>
        </p:txBody>
      </p:sp>
      <p:sp>
        <p:nvSpPr>
          <p:cNvPr id="176" name="Google Shape;176;p27"/>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Harish</a:t>
            </a:r>
            <a:endParaRPr sz="900">
              <a:solidFill>
                <a:srgbClr val="E69138"/>
              </a:solidFill>
            </a:endParaRPr>
          </a:p>
        </p:txBody>
      </p:sp>
      <p:pic>
        <p:nvPicPr>
          <p:cNvPr id="177" name="Google Shape;177;p27"/>
          <p:cNvPicPr preferRelativeResize="0"/>
          <p:nvPr/>
        </p:nvPicPr>
        <p:blipFill>
          <a:blip r:embed="rId3">
            <a:alphaModFix/>
          </a:blip>
          <a:stretch>
            <a:fillRect/>
          </a:stretch>
        </p:blipFill>
        <p:spPr>
          <a:xfrm>
            <a:off x="0" y="1571875"/>
            <a:ext cx="6034450" cy="3079700"/>
          </a:xfrm>
          <a:prstGeom prst="rect">
            <a:avLst/>
          </a:prstGeom>
          <a:noFill/>
          <a:ln>
            <a:noFill/>
          </a:ln>
        </p:spPr>
      </p:pic>
      <p:pic>
        <p:nvPicPr>
          <p:cNvPr id="178" name="Google Shape;178;p27"/>
          <p:cNvPicPr preferRelativeResize="0"/>
          <p:nvPr/>
        </p:nvPicPr>
        <p:blipFill>
          <a:blip r:embed="rId4">
            <a:alphaModFix/>
          </a:blip>
          <a:stretch>
            <a:fillRect/>
          </a:stretch>
        </p:blipFill>
        <p:spPr>
          <a:xfrm>
            <a:off x="6010100" y="1883925"/>
            <a:ext cx="3109551" cy="23386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 Popular Times</a:t>
            </a:r>
            <a:endParaRPr/>
          </a:p>
        </p:txBody>
      </p:sp>
      <p:sp>
        <p:nvSpPr>
          <p:cNvPr id="184" name="Google Shape;184;p28"/>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Harish</a:t>
            </a:r>
            <a:endParaRPr sz="900">
              <a:solidFill>
                <a:srgbClr val="E69138"/>
              </a:solidFill>
            </a:endParaRPr>
          </a:p>
        </p:txBody>
      </p:sp>
      <p:pic>
        <p:nvPicPr>
          <p:cNvPr id="185" name="Google Shape;185;p28"/>
          <p:cNvPicPr preferRelativeResize="0"/>
          <p:nvPr/>
        </p:nvPicPr>
        <p:blipFill>
          <a:blip r:embed="rId3">
            <a:alphaModFix/>
          </a:blip>
          <a:stretch>
            <a:fillRect/>
          </a:stretch>
        </p:blipFill>
        <p:spPr>
          <a:xfrm>
            <a:off x="3347800" y="1333200"/>
            <a:ext cx="5796198" cy="3319517"/>
          </a:xfrm>
          <a:prstGeom prst="rect">
            <a:avLst/>
          </a:prstGeom>
          <a:noFill/>
          <a:ln>
            <a:noFill/>
          </a:ln>
        </p:spPr>
      </p:pic>
      <p:pic>
        <p:nvPicPr>
          <p:cNvPr id="186" name="Google Shape;186;p28"/>
          <p:cNvPicPr preferRelativeResize="0"/>
          <p:nvPr/>
        </p:nvPicPr>
        <p:blipFill>
          <a:blip r:embed="rId4">
            <a:alphaModFix/>
          </a:blip>
          <a:stretch>
            <a:fillRect/>
          </a:stretch>
        </p:blipFill>
        <p:spPr>
          <a:xfrm>
            <a:off x="133800" y="1333200"/>
            <a:ext cx="3214000" cy="3630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Generator - Design</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a:solidFill>
                  <a:schemeClr val="dk1"/>
                </a:solidFill>
              </a:rPr>
              <a:t>Final generated .csv requires 16 fields/columns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Split these into 4 classes which handle 4 columns each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order.py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transaction.py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customer.py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product.py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Each class handles related columns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Once classes are instantiated, those objects then contain the data for the fields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In main.py, new instances of the classes are instantiated and the data is consolidated into a single row</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Theme of the products is pharmaceutical goods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Rogue data is generated randomly with a 3% chance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Inserts strings from a list of possible rogue data options into randomly selected columns</a:t>
            </a:r>
            <a:endParaRPr>
              <a:solidFill>
                <a:schemeClr val="dk1"/>
              </a:solidFill>
            </a:endParaRPr>
          </a:p>
        </p:txBody>
      </p:sp>
      <p:sp>
        <p:nvSpPr>
          <p:cNvPr id="72" name="Google Shape;72;p14"/>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Harish</a:t>
            </a:r>
            <a:endParaRPr sz="900">
              <a:solidFill>
                <a:srgbClr val="E6913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Order Class - order.py</a:t>
            </a:r>
            <a:endParaRPr/>
          </a:p>
        </p:txBody>
      </p:sp>
      <p:sp>
        <p:nvSpPr>
          <p:cNvPr id="78" name="Google Shape;78;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a:solidFill>
                  <a:schemeClr val="dk1"/>
                </a:solidFill>
              </a:rPr>
              <a:t>This class handles the generation of data for 4 columns in the final row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order_id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qty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datetime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ecommerce_website_name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order_id is a static variable that increments for each new instantiation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Guarantees uniqueness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q</a:t>
            </a:r>
            <a:r>
              <a:rPr lang="en">
                <a:solidFill>
                  <a:schemeClr val="dk1"/>
                </a:solidFill>
              </a:rPr>
              <a:t>ty is a random number between 1 and 10</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Generated randomly using Python’s random library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d</a:t>
            </a:r>
            <a:r>
              <a:rPr lang="en">
                <a:solidFill>
                  <a:schemeClr val="dk1"/>
                </a:solidFill>
              </a:rPr>
              <a:t>atetime is a random date and time in 2024</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Generated randomly using Python’s radar library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Dates are categorized based on season</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ecommerce_website_name is a random string indicating the website used for the purchase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Examples: CVS, Walgreens, Amazon, etc.</a:t>
            </a:r>
            <a:endParaRPr>
              <a:solidFill>
                <a:schemeClr val="dk1"/>
              </a:solidFill>
            </a:endParaRPr>
          </a:p>
        </p:txBody>
      </p:sp>
      <p:sp>
        <p:nvSpPr>
          <p:cNvPr id="79" name="Google Shape;79;p15"/>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Harish</a:t>
            </a:r>
            <a:endParaRPr sz="900">
              <a:solidFill>
                <a:srgbClr val="E6913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Order Class - Trends</a:t>
            </a:r>
            <a:endParaRPr/>
          </a:p>
        </p:txBody>
      </p:sp>
      <p:sp>
        <p:nvSpPr>
          <p:cNvPr id="85" name="Google Shape;85;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a:solidFill>
                  <a:schemeClr val="dk1"/>
                </a:solidFill>
              </a:rPr>
              <a:t>order_id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 trends since it’s uniquely generated</a:t>
            </a:r>
            <a:endParaRPr sz="11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qty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 trends since it’s random</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datetime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Randomly generated date and time within the year 2024</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Bias added for December dates and times due to holiday shopping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Categorized into seasons: spring, summer, fall, winter</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ecommerce_website_name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Pulls from a list of 20 pharmaceutical goods websites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Since most customers are American, highest bias for Walgreens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High bias for CVS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Equal chance for other websites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Websites have domains in USA, UK, and AU</a:t>
            </a:r>
            <a:endParaRPr>
              <a:solidFill>
                <a:schemeClr val="dk1"/>
              </a:solidFill>
            </a:endParaRPr>
          </a:p>
        </p:txBody>
      </p:sp>
      <p:sp>
        <p:nvSpPr>
          <p:cNvPr id="86" name="Google Shape;86;p16"/>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Harish</a:t>
            </a:r>
            <a:endParaRPr sz="900">
              <a:solidFill>
                <a:srgbClr val="E6913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3919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Transaction</a:t>
            </a:r>
            <a:r>
              <a:rPr lang="en"/>
              <a:t> C</a:t>
            </a:r>
            <a:r>
              <a:rPr lang="en"/>
              <a:t>lass-</a:t>
            </a:r>
            <a:endParaRPr/>
          </a:p>
          <a:p>
            <a:pPr indent="0" lvl="0" marL="0" rtl="0" algn="l">
              <a:spcBef>
                <a:spcPts val="0"/>
              </a:spcBef>
              <a:spcAft>
                <a:spcPts val="0"/>
              </a:spcAft>
              <a:buNone/>
            </a:pPr>
            <a:r>
              <a:rPr lang="en"/>
              <a:t>Transaction.py</a:t>
            </a:r>
            <a:endParaRPr/>
          </a:p>
        </p:txBody>
      </p:sp>
      <p:sp>
        <p:nvSpPr>
          <p:cNvPr id="92" name="Google Shape;92;p17"/>
          <p:cNvSpPr txBox="1"/>
          <p:nvPr>
            <p:ph idx="1" type="body"/>
          </p:nvPr>
        </p:nvSpPr>
        <p:spPr>
          <a:xfrm>
            <a:off x="4644675" y="500925"/>
            <a:ext cx="4166400" cy="44853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Clr>
                <a:schemeClr val="dk1"/>
              </a:buClr>
              <a:buSzPts val="1200"/>
              <a:buChar char="●"/>
            </a:pPr>
            <a:r>
              <a:rPr lang="en" sz="1200">
                <a:solidFill>
                  <a:schemeClr val="dk1"/>
                </a:solidFill>
              </a:rPr>
              <a:t>The transaction subclass handles generation of these 4 columns:</a:t>
            </a:r>
            <a:endParaRPr sz="12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payment_txn_id</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p</a:t>
            </a:r>
            <a:r>
              <a:rPr lang="en" sz="1000">
                <a:solidFill>
                  <a:schemeClr val="dk1"/>
                </a:solidFill>
              </a:rPr>
              <a:t>ayment_type</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payment_txn_success</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f</a:t>
            </a:r>
            <a:r>
              <a:rPr lang="en" sz="1000">
                <a:solidFill>
                  <a:schemeClr val="dk1"/>
                </a:solidFill>
              </a:rPr>
              <a:t>ailure_reason</a:t>
            </a:r>
            <a:endParaRPr sz="10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a:t>
            </a:r>
            <a:r>
              <a:rPr lang="en" sz="1200">
                <a:solidFill>
                  <a:schemeClr val="dk1"/>
                </a:solidFill>
              </a:rPr>
              <a:t>ayment_txn_id is a randomly generated 8 digit integer</a:t>
            </a:r>
            <a:endParaRPr sz="12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Generated using random.randint()</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Generated IDs are appended to a list and checked for duplicates, to ensure uniqueness</a:t>
            </a:r>
            <a:endParaRPr sz="10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payment_type consists of four possible values- wallet, card, upi, or internet banking </a:t>
            </a:r>
            <a:endParaRPr sz="12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chosen using random.random() with weights</a:t>
            </a:r>
            <a:endParaRPr sz="10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payment_txn_success- either 0 or 1</a:t>
            </a:r>
            <a:endParaRPr sz="12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chosen using random.random() with weights</a:t>
            </a:r>
            <a:endParaRPr sz="10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failure_reason is dependent on payment_type and payment_txn_success, with six possible values- </a:t>
            </a:r>
            <a:endParaRPr sz="12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‘insufficient credit’, ‘insufficient funds’, ‘card expired’, ‘payment method not accepted at merchant’, ‘billing address incorrect’, ‘bank refused to authorize transaction’</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Chosen using random.randint()</a:t>
            </a:r>
            <a:endParaRPr sz="1000">
              <a:solidFill>
                <a:schemeClr val="dk1"/>
              </a:solidFill>
            </a:endParaRPr>
          </a:p>
        </p:txBody>
      </p:sp>
      <p:sp>
        <p:nvSpPr>
          <p:cNvPr id="93" name="Google Shape;93;p17"/>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Eric</a:t>
            </a:r>
            <a:endParaRPr sz="900">
              <a:solidFill>
                <a:srgbClr val="E6913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39510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Transaction Class- </a:t>
            </a:r>
            <a:endParaRPr/>
          </a:p>
          <a:p>
            <a:pPr indent="0" lvl="0" marL="0" rtl="0" algn="l">
              <a:spcBef>
                <a:spcPts val="0"/>
              </a:spcBef>
              <a:spcAft>
                <a:spcPts val="0"/>
              </a:spcAft>
              <a:buNone/>
            </a:pPr>
            <a:r>
              <a:rPr lang="en"/>
              <a:t>Trends</a:t>
            </a:r>
            <a:endParaRPr/>
          </a:p>
        </p:txBody>
      </p:sp>
      <p:sp>
        <p:nvSpPr>
          <p:cNvPr id="99" name="Google Shape;99;p18"/>
          <p:cNvSpPr txBox="1"/>
          <p:nvPr>
            <p:ph idx="1" type="body"/>
          </p:nvPr>
        </p:nvSpPr>
        <p:spPr>
          <a:xfrm>
            <a:off x="4644675" y="500925"/>
            <a:ext cx="4166400" cy="42888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chemeClr val="dk1"/>
              </a:buClr>
              <a:buSzPts val="1300"/>
              <a:buChar char="●"/>
            </a:pPr>
            <a:r>
              <a:rPr lang="en">
                <a:solidFill>
                  <a:schemeClr val="dk1"/>
                </a:solidFill>
              </a:rPr>
              <a:t>P</a:t>
            </a:r>
            <a:r>
              <a:rPr lang="en">
                <a:solidFill>
                  <a:schemeClr val="dk1"/>
                </a:solidFill>
              </a:rPr>
              <a:t>ayment_txn_id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 trend, randomly generated and unique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payment_type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Randomly generated, with results weighted toward 50% wallet, 34% card (credit + debit), 7% upi, and 9% internet banking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Modeled after real-world data from </a:t>
            </a:r>
            <a:r>
              <a:rPr lang="en" u="sng">
                <a:solidFill>
                  <a:schemeClr val="hlink"/>
                </a:solidFill>
                <a:hlinkClick r:id="rId3"/>
              </a:rPr>
              <a:t>https://www.statista.com/statistics/1111233/payment-method-usage-transaction-volume-share-worldwide/</a:t>
            </a:r>
            <a:r>
              <a:rPr lang="en">
                <a:solidFill>
                  <a:schemeClr val="dk1"/>
                </a:solidFill>
              </a:rPr>
              <a:t> </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Payment_txn_success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Randomly generated, with results weighted toward a 90% success rate and 10% failure rate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Failure_reason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payment_type is not card, failure reasons are distributed roughly equally between ‘insufficient funds’, ‘payment method not accepted at merchant’, ‘billing address incorrect’, ‘bank refused to authorize transaction’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 If payment type is card, failure reasons are also roughly distributed equally between the above reasons, as well as ‘insufficient credit’, and ‘card expired’</a:t>
            </a:r>
            <a:endParaRPr>
              <a:solidFill>
                <a:schemeClr val="dk1"/>
              </a:solidFill>
            </a:endParaRPr>
          </a:p>
        </p:txBody>
      </p:sp>
      <p:sp>
        <p:nvSpPr>
          <p:cNvPr id="100" name="Google Shape;100;p18"/>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Eric</a:t>
            </a:r>
            <a:endParaRPr sz="900">
              <a:solidFill>
                <a:srgbClr val="E6913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25" y="500925"/>
            <a:ext cx="39453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and Customer Classes</a:t>
            </a:r>
            <a:endParaRPr/>
          </a:p>
        </p:txBody>
      </p:sp>
      <p:sp>
        <p:nvSpPr>
          <p:cNvPr id="106" name="Google Shape;106;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a:solidFill>
                  <a:schemeClr val="dk1"/>
                </a:solidFill>
              </a:rPr>
              <a:t>These two subclasses handle generation of </a:t>
            </a:r>
            <a:r>
              <a:rPr lang="en">
                <a:solidFill>
                  <a:schemeClr val="dk1"/>
                </a:solidFill>
              </a:rPr>
              <a:t>the following columns: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product_id and customer_id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product_name and customer_name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price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country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city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product_category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Initially stored as two separate JSON files with entries containing their respective data.</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Products or Customers are selected randomly with a normalized chance using numpy.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Additional Trends are created by adding or removing entries from different categories or countries.</a:t>
            </a:r>
            <a:endParaRPr>
              <a:solidFill>
                <a:schemeClr val="dk1"/>
              </a:solidFill>
            </a:endParaRPr>
          </a:p>
          <a:p>
            <a:pPr indent="-311150" lvl="0" marL="457200" rtl="0" algn="l">
              <a:spcBef>
                <a:spcPts val="0"/>
              </a:spcBef>
              <a:spcAft>
                <a:spcPts val="0"/>
              </a:spcAft>
              <a:buClr>
                <a:srgbClr val="24292E"/>
              </a:buClr>
              <a:buSzPts val="1300"/>
              <a:buChar char="●"/>
            </a:pPr>
            <a:r>
              <a:rPr lang="en">
                <a:solidFill>
                  <a:srgbClr val="24292E"/>
                </a:solidFill>
              </a:rPr>
              <a:t>Depending on the season, certain products from a set number of categories are chosen more often.</a:t>
            </a:r>
            <a:endParaRPr>
              <a:solidFill>
                <a:srgbClr val="24292E"/>
              </a:solidFill>
            </a:endParaRPr>
          </a:p>
        </p:txBody>
      </p:sp>
      <p:sp>
        <p:nvSpPr>
          <p:cNvPr id="107" name="Google Shape;107;p19"/>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Miguel</a:t>
            </a:r>
            <a:endParaRPr sz="900">
              <a:solidFill>
                <a:srgbClr val="E6913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Generator - Demo</a:t>
            </a:r>
            <a:endParaRPr/>
          </a:p>
        </p:txBody>
      </p:sp>
      <p:sp>
        <p:nvSpPr>
          <p:cNvPr id="113" name="Google Shape;113;p20"/>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Miguel</a:t>
            </a:r>
            <a:endParaRPr sz="900">
              <a:solidFill>
                <a:srgbClr val="E69138"/>
              </a:solidFill>
            </a:endParaRPr>
          </a:p>
        </p:txBody>
      </p:sp>
      <p:pic>
        <p:nvPicPr>
          <p:cNvPr descr="a man in a blue shirt is sitting in front of a laptop computer while a meme is being made (Provided by Tenor)" id="114" name="Google Shape;114;p20"/>
          <p:cNvPicPr preferRelativeResize="0"/>
          <p:nvPr/>
        </p:nvPicPr>
        <p:blipFill>
          <a:blip r:embed="rId3">
            <a:alphaModFix/>
          </a:blip>
          <a:stretch>
            <a:fillRect/>
          </a:stretch>
        </p:blipFill>
        <p:spPr>
          <a:xfrm>
            <a:off x="350700" y="1381050"/>
            <a:ext cx="2616700" cy="198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Cleaner Class</a:t>
            </a:r>
            <a:endParaRPr/>
          </a:p>
        </p:txBody>
      </p:sp>
      <p:sp>
        <p:nvSpPr>
          <p:cNvPr id="120" name="Google Shape;120;p21"/>
          <p:cNvSpPr txBox="1"/>
          <p:nvPr/>
        </p:nvSpPr>
        <p:spPr>
          <a:xfrm>
            <a:off x="350700" y="121775"/>
            <a:ext cx="84816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69138"/>
                </a:solidFill>
              </a:rPr>
              <a:t>Miguel</a:t>
            </a:r>
            <a:endParaRPr sz="900">
              <a:solidFill>
                <a:srgbClr val="E69138"/>
              </a:solidFill>
            </a:endParaRPr>
          </a:p>
        </p:txBody>
      </p:sp>
      <p:sp>
        <p:nvSpPr>
          <p:cNvPr id="121" name="Google Shape;121;p21"/>
          <p:cNvSpPr txBox="1"/>
          <p:nvPr>
            <p:ph idx="1" type="body"/>
          </p:nvPr>
        </p:nvSpPr>
        <p:spPr>
          <a:xfrm>
            <a:off x="4644675" y="500925"/>
            <a:ext cx="4166400" cy="43788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chemeClr val="dk1"/>
              </a:buClr>
              <a:buSzPts val="1300"/>
              <a:buChar char="●"/>
            </a:pPr>
            <a:r>
              <a:rPr lang="en">
                <a:solidFill>
                  <a:schemeClr val="dk1"/>
                </a:solidFill>
              </a:rPr>
              <a:t>Before analysis could begin, we passed the DataFrame through a cleaner object that performed a series of transformations that “cleaned” the data and made it easier to analyze.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Remove failed transactions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Filters on payment_txn_success==True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Drop id columns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Drop all id columns, since they don’t provide useful analysis information.</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Remove corrupted rows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calls replace on known rogue data like ‘null’ and ‘Unknown’ and replace with None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Drop rows with dropna, which drops rows that contain None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Split datetime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Splits datetime into year, month, quarter, hour, and fiscal period with the .withColumn transformation.</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Remove pre-2021 data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Dataset contained scattered points for every year before 2021 down to 1960, so we dropped these.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Replace country names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Replace two letter </a:t>
            </a:r>
            <a:r>
              <a:rPr lang="en">
                <a:solidFill>
                  <a:schemeClr val="dk1"/>
                </a:solidFill>
              </a:rPr>
              <a:t>abbreviations</a:t>
            </a:r>
            <a:r>
              <a:rPr lang="en">
                <a:solidFill>
                  <a:schemeClr val="dk1"/>
                </a:solidFill>
              </a:rPr>
              <a:t> with full names.</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